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64" r:id="rId3"/>
    <p:sldId id="257" r:id="rId4"/>
    <p:sldId id="260" r:id="rId5"/>
    <p:sldId id="259" r:id="rId6"/>
    <p:sldId id="258" r:id="rId7"/>
    <p:sldId id="261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85" r:id="rId19"/>
    <p:sldId id="286" r:id="rId20"/>
    <p:sldId id="278" r:id="rId21"/>
    <p:sldId id="272" r:id="rId22"/>
    <p:sldId id="28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9" autoAdjust="0"/>
    <p:restoredTop sz="94660"/>
  </p:normalViewPr>
  <p:slideViewPr>
    <p:cSldViewPr snapToGrid="0">
      <p:cViewPr varScale="1">
        <p:scale>
          <a:sx n="94" d="100"/>
          <a:sy n="94" d="100"/>
        </p:scale>
        <p:origin x="69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image" Target="../media/image1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352FE-3470-4BFC-BF7D-F79362003746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77B33A-547C-4FBA-A9B7-39E6826E06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277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7B33A-547C-4FBA-A9B7-39E6826E060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903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8B8D2-E1C8-4791-B300-705194CDD7AC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AF16E-76F7-483E-8DFB-732B1B37C3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000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8B8D2-E1C8-4791-B300-705194CDD7AC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AF16E-76F7-483E-8DFB-732B1B37C3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746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8B8D2-E1C8-4791-B300-705194CDD7AC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AF16E-76F7-483E-8DFB-732B1B37C36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1177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8B8D2-E1C8-4791-B300-705194CDD7AC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AF16E-76F7-483E-8DFB-732B1B37C3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0374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8B8D2-E1C8-4791-B300-705194CDD7AC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AF16E-76F7-483E-8DFB-732B1B37C36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38459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8B8D2-E1C8-4791-B300-705194CDD7AC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AF16E-76F7-483E-8DFB-732B1B37C3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1182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8B8D2-E1C8-4791-B300-705194CDD7AC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AF16E-76F7-483E-8DFB-732B1B37C3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5936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8B8D2-E1C8-4791-B300-705194CDD7AC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AF16E-76F7-483E-8DFB-732B1B37C3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928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8B8D2-E1C8-4791-B300-705194CDD7AC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AF16E-76F7-483E-8DFB-732B1B37C3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910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8B8D2-E1C8-4791-B300-705194CDD7AC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AF16E-76F7-483E-8DFB-732B1B37C3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900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8B8D2-E1C8-4791-B300-705194CDD7AC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AF16E-76F7-483E-8DFB-732B1B37C3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1883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8B8D2-E1C8-4791-B300-705194CDD7AC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AF16E-76F7-483E-8DFB-732B1B37C3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881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8B8D2-E1C8-4791-B300-705194CDD7AC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AF16E-76F7-483E-8DFB-732B1B37C3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737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8B8D2-E1C8-4791-B300-705194CDD7AC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AF16E-76F7-483E-8DFB-732B1B37C3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34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8B8D2-E1C8-4791-B300-705194CDD7AC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AF16E-76F7-483E-8DFB-732B1B37C3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459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8B8D2-E1C8-4791-B300-705194CDD7AC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AF16E-76F7-483E-8DFB-732B1B37C3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019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8B8D2-E1C8-4791-B300-705194CDD7AC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BCAF16E-76F7-483E-8DFB-732B1B37C3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0554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0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.emf"/><Relationship Id="rId5" Type="http://schemas.openxmlformats.org/officeDocument/2006/relationships/package" Target="../embeddings/Microsoft_Visio_Drawing10.vsdx"/><Relationship Id="rId4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3.emf"/><Relationship Id="rId4" Type="http://schemas.openxmlformats.org/officeDocument/2006/relationships/package" Target="../embeddings/Microsoft_Visio_Drawing12.vsdx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ee.com/bombel/cdf_skiplist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svg"/><Relationship Id="rId9" Type="http://schemas.openxmlformats.org/officeDocument/2006/relationships/image" Target="../media/image32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Visio_Drawing2.vsdx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Visio_Drawing1.vsdx"/><Relationship Id="rId5" Type="http://schemas.openxmlformats.org/officeDocument/2006/relationships/image" Target="../media/image1.emf"/><Relationship Id="rId4" Type="http://schemas.openxmlformats.org/officeDocument/2006/relationships/package" Target="../embeddings/Microsoft_Visio_Drawing.vsdx"/><Relationship Id="rId9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emf"/><Relationship Id="rId5" Type="http://schemas.openxmlformats.org/officeDocument/2006/relationships/package" Target="../embeddings/Microsoft_Visio_Drawing5.vsdx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6.vsdx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package" Target="../embeddings/Microsoft_Visio_Drawing7.vsdx"/><Relationship Id="rId5" Type="http://schemas.openxmlformats.org/officeDocument/2006/relationships/image" Target="../media/image8.emf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8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.emf"/><Relationship Id="rId4" Type="http://schemas.openxmlformats.org/officeDocument/2006/relationships/package" Target="../embeddings/Microsoft_Visio_Drawing9.vsd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4FF85E-BE1D-4907-9A86-DECEB8B572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894079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面向数据特征的内存跳表优化技术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5016039-EF4F-49BB-8BDF-B60BFE413F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东北大学</a:t>
            </a:r>
            <a:endParaRPr lang="en-US" altLang="zh-CN" dirty="0"/>
          </a:p>
          <a:p>
            <a:r>
              <a:rPr lang="zh-CN" altLang="en-US" dirty="0"/>
              <a:t>李梁</a:t>
            </a:r>
            <a:r>
              <a:rPr lang="en-US" altLang="zh-CN" dirty="0"/>
              <a:t>,</a:t>
            </a:r>
            <a:r>
              <a:rPr lang="zh-CN" altLang="en-US" dirty="0"/>
              <a:t>吴刚</a:t>
            </a:r>
            <a:r>
              <a:rPr lang="en-US" altLang="zh-CN" dirty="0"/>
              <a:t>,</a:t>
            </a:r>
            <a:r>
              <a:rPr lang="zh-CN" altLang="en-US" dirty="0"/>
              <a:t>王国仁</a:t>
            </a:r>
          </a:p>
        </p:txBody>
      </p:sp>
    </p:spTree>
    <p:extLst>
      <p:ext uri="{BB962C8B-B14F-4D97-AF65-F5344CB8AC3E}">
        <p14:creationId xmlns:p14="http://schemas.microsoft.com/office/powerpoint/2010/main" val="1863287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CDF468-B625-449D-B824-4C9EBEEF1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CDF</a:t>
            </a:r>
            <a:r>
              <a:rPr lang="zh-CN" altLang="en-US" dirty="0"/>
              <a:t>估计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FC1317-EE33-4CB7-B180-3426F15C5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数据库系统，直方图估计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参数估计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无参估计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核密度估计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最近邻估计</a:t>
            </a:r>
            <a:endParaRPr lang="en-US" altLang="zh-CN" dirty="0"/>
          </a:p>
          <a:p>
            <a:pPr lvl="1"/>
            <a:r>
              <a:rPr lang="zh-CN" altLang="en-US" dirty="0"/>
              <a:t>深度学习方法</a:t>
            </a:r>
            <a:r>
              <a:rPr lang="en-US" altLang="zh-CN" dirty="0"/>
              <a:t>…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0E7E124-CB29-439C-8B2C-2DA3BCA1D405}"/>
                  </a:ext>
                </a:extLst>
              </p:cNvPr>
              <p:cNvSpPr/>
              <p:nvPr/>
            </p:nvSpPr>
            <p:spPr>
              <a:xfrm>
                <a:off x="5738934" y="1690688"/>
                <a:ext cx="3044167" cy="6592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𝑛h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ϕ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0E7E124-CB29-439C-8B2C-2DA3BCA1D4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934" y="1690688"/>
                <a:ext cx="3044167" cy="6592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 descr="kde_1d_distribution">
            <a:extLst>
              <a:ext uri="{FF2B5EF4-FFF2-40B4-BE49-F238E27FC236}">
                <a16:creationId xmlns:a16="http://schemas.microsoft.com/office/drawing/2014/main" id="{882E3FF3-D664-4E52-9FFA-059764044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965" y="2602231"/>
            <a:ext cx="4946225" cy="370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31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EAE113-7181-4317-A301-283CE5488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#1 CDF-list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0E3E5F-4E61-4C90-9A49-08D3EFAAC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层数关系</a:t>
            </a:r>
            <a:endParaRPr lang="en-US" altLang="zh-CN" dirty="0"/>
          </a:p>
          <a:p>
            <a:pPr lvl="1"/>
            <a:r>
              <a:rPr lang="zh-CN" altLang="en-US" dirty="0"/>
              <a:t>层数减半</a:t>
            </a:r>
            <a:endParaRPr lang="en-US" altLang="zh-CN" dirty="0"/>
          </a:p>
          <a:p>
            <a:pPr lvl="1"/>
            <a:r>
              <a:rPr lang="zh-CN" altLang="en-US" dirty="0"/>
              <a:t>接近理想情况的跳表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/>
              <a:t>Location</a:t>
            </a:r>
            <a:r>
              <a:rPr lang="zh-CN" altLang="en-US" dirty="0"/>
              <a:t>（二进制）末尾</a:t>
            </a:r>
            <a:r>
              <a:rPr lang="en-US" altLang="zh-CN" dirty="0"/>
              <a:t>0</a:t>
            </a:r>
            <a:r>
              <a:rPr lang="zh-CN" altLang="en-US" dirty="0"/>
              <a:t>的个数</a:t>
            </a:r>
            <a:r>
              <a:rPr lang="en-US" altLang="zh-CN" dirty="0"/>
              <a:t>+1</a:t>
            </a:r>
          </a:p>
          <a:p>
            <a:endParaRPr lang="zh-CN" altLang="en-US" dirty="0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4B749FE5-03B2-4378-913C-565A5F76E0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8426846"/>
              </p:ext>
            </p:extLst>
          </p:nvPr>
        </p:nvGraphicFramePr>
        <p:xfrm>
          <a:off x="447039" y="4517498"/>
          <a:ext cx="10387491" cy="1659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7" name="Visio" r:id="rId3" imgW="11448970" imgH="1819130" progId="Visio.Drawing.15">
                  <p:embed/>
                </p:oleObj>
              </mc:Choice>
              <mc:Fallback>
                <p:oleObj name="Visio" r:id="rId3" imgW="11448970" imgH="1819130" progId="Visio.Drawing.15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6384C016-C9C3-4AB4-8B01-620C7E16DF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039" y="4517498"/>
                        <a:ext cx="10387491" cy="165946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856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2EE4C3-C7F4-4D8E-92D0-0F9C8B5A9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#2 bound-list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4977D2-D87C-4B5A-9919-D4038E988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490824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sz="2400" dirty="0"/>
              <a:t>理想情况的高度数组 </a:t>
            </a:r>
            <a:r>
              <a:rPr lang="en-US" altLang="zh-CN" sz="2400" dirty="0"/>
              <a:t>Array={1,2,1,3,1,2,1,4,1,2,1,3}</a:t>
            </a:r>
          </a:p>
          <a:p>
            <a:r>
              <a:rPr lang="zh-CN" altLang="en-US" sz="2400" dirty="0"/>
              <a:t>位置估计带区间，在区间内选取最大值做为高度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6BF1D18-4DC0-4F29-A636-518E06CBE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CF9B8019-C40C-4B04-8AF4-DDE97651B1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944576"/>
              </p:ext>
            </p:extLst>
          </p:nvPr>
        </p:nvGraphicFramePr>
        <p:xfrm>
          <a:off x="515509" y="3429000"/>
          <a:ext cx="10800000" cy="1719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7" name="Visio" r:id="rId3" imgW="11448970" imgH="1819130" progId="Visio.Drawing.15">
                  <p:embed/>
                </p:oleObj>
              </mc:Choice>
              <mc:Fallback>
                <p:oleObj name="Visio" r:id="rId3" imgW="11448970" imgH="181913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509" y="3429000"/>
                        <a:ext cx="10800000" cy="171903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96175CFD-0F46-4C5C-8C00-B1DF2FD518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9875269"/>
              </p:ext>
            </p:extLst>
          </p:nvPr>
        </p:nvGraphicFramePr>
        <p:xfrm>
          <a:off x="515509" y="1182812"/>
          <a:ext cx="10800000" cy="17253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8" name="Visio" r:id="rId5" imgW="11448970" imgH="1819130" progId="Visio.Drawing.15">
                  <p:embed/>
                </p:oleObj>
              </mc:Choice>
              <mc:Fallback>
                <p:oleObj name="Visio" r:id="rId5" imgW="11448970" imgH="1819130" progId="Visio.Drawing.15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4B749FE5-03B2-4378-913C-565A5F76E0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509" y="1182812"/>
                        <a:ext cx="10800000" cy="172536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999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DF8BEA-060F-4D40-8CE4-089FA9B28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#3 partition-list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A60480-045A-43EF-97C3-DAD635B91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CDF-list</a:t>
            </a:r>
            <a:r>
              <a:rPr lang="zh-CN" altLang="en-US" dirty="0"/>
              <a:t>和</a:t>
            </a:r>
            <a:r>
              <a:rPr lang="en-US" altLang="zh-CN" dirty="0"/>
              <a:t>bound-list</a:t>
            </a:r>
          </a:p>
          <a:p>
            <a:pPr lvl="1"/>
            <a:r>
              <a:rPr lang="zh-CN" altLang="en-US" dirty="0"/>
              <a:t>适用条件：数据集已知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5DCBA03D-8E38-422A-85DF-AC2A695EC7E3}"/>
                  </a:ext>
                </a:extLst>
              </p:cNvPr>
              <p:cNvSpPr/>
              <p:nvPr/>
            </p:nvSpPr>
            <p:spPr>
              <a:xfrm>
                <a:off x="4176532" y="3153205"/>
                <a:ext cx="38389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⌉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artition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=⌈</m:t>
                          </m:r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CDF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key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) ×(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− 1)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5DCBA03D-8E38-422A-85DF-AC2A695EC7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532" y="3153205"/>
                <a:ext cx="3838936" cy="369332"/>
              </a:xfrm>
              <a:prstGeom prst="rect">
                <a:avLst/>
              </a:prstGeom>
              <a:blipFill>
                <a:blip r:embed="rId3"/>
                <a:stretch>
                  <a:fillRect t="-119672" r="-11270" b="-1836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>
            <a:extLst>
              <a:ext uri="{FF2B5EF4-FFF2-40B4-BE49-F238E27FC236}">
                <a16:creationId xmlns:a16="http://schemas.microsoft.com/office/drawing/2014/main" id="{243838F4-66CE-4BA3-A022-D766F5260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3307" y="2641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460FC0C9-3F0F-412A-B913-5035F57CEF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1265243"/>
              </p:ext>
            </p:extLst>
          </p:nvPr>
        </p:nvGraphicFramePr>
        <p:xfrm>
          <a:off x="838200" y="3705654"/>
          <a:ext cx="10523755" cy="247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9" name="Visio" r:id="rId4" imgW="12582498" imgH="2943317" progId="Visio.Drawing.15">
                  <p:embed/>
                </p:oleObj>
              </mc:Choice>
              <mc:Fallback>
                <p:oleObj name="Visio" r:id="rId4" imgW="12582498" imgH="2943317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705654"/>
                        <a:ext cx="10523755" cy="24790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3526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551632-003E-48AC-8D5B-40B8FD3AC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#4 hot-list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6C0BCE-0342-43CA-B1D4-FF6A449BB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冷热数据分层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4C702B-6238-438C-8A78-4AB1D31C7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73" y="2726367"/>
            <a:ext cx="10458027" cy="177102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E9F20FAA-7238-4E80-BFF4-0FFAEF9488BF}"/>
              </a:ext>
            </a:extLst>
          </p:cNvPr>
          <p:cNvSpPr txBox="1">
            <a:spLocks/>
          </p:cNvSpPr>
          <p:nvPr/>
        </p:nvSpPr>
        <p:spPr>
          <a:xfrm>
            <a:off x="916097" y="46221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#5 mix-list = hot-list + partition-list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4700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5B68DD-4C49-4CAA-93D6-8DEE1AD8C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98377F-AA1C-4D82-849F-E059CED2F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种方法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实验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结论</a:t>
            </a:r>
          </a:p>
        </p:txBody>
      </p:sp>
    </p:spTree>
    <p:extLst>
      <p:ext uri="{BB962C8B-B14F-4D97-AF65-F5344CB8AC3E}">
        <p14:creationId xmlns:p14="http://schemas.microsoft.com/office/powerpoint/2010/main" val="49161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F04692-24AD-4F0B-A52F-34F5C7E2A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4B62DE-B935-4B3C-A39D-1191124B3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HP ProLiant DL380p Gen8</a:t>
            </a:r>
          </a:p>
          <a:p>
            <a:pPr lvl="1"/>
            <a:r>
              <a:rPr lang="en-US" altLang="zh-CN" dirty="0"/>
              <a:t>E5-2620 </a:t>
            </a:r>
            <a:r>
              <a:rPr lang="zh-CN" altLang="en-US" dirty="0"/>
              <a:t>（</a:t>
            </a:r>
            <a:r>
              <a:rPr lang="en-US" altLang="zh-CN" dirty="0"/>
              <a:t>15MB L3 cache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/>
              <a:t>256GB DDR4</a:t>
            </a:r>
          </a:p>
          <a:p>
            <a:pPr lvl="1"/>
            <a:r>
              <a:rPr lang="en-US" altLang="zh-CN" dirty="0"/>
              <a:t>1TB</a:t>
            </a:r>
            <a:r>
              <a:rPr lang="zh-CN" altLang="en-US" dirty="0"/>
              <a:t>硬盘</a:t>
            </a:r>
            <a:endParaRPr lang="en-US" altLang="zh-CN" dirty="0"/>
          </a:p>
          <a:p>
            <a:r>
              <a:rPr lang="en-US" altLang="zh-CN" dirty="0"/>
              <a:t>CentOS 7 x86_64(</a:t>
            </a:r>
            <a:r>
              <a:rPr lang="en-US" altLang="zh-CN" dirty="0" err="1"/>
              <a:t>linux</a:t>
            </a:r>
            <a:r>
              <a:rPr lang="en-US" altLang="zh-CN" dirty="0"/>
              <a:t> 3.10)</a:t>
            </a:r>
          </a:p>
          <a:p>
            <a:r>
              <a:rPr lang="en-US" altLang="zh-CN" dirty="0"/>
              <a:t>C++</a:t>
            </a:r>
          </a:p>
          <a:p>
            <a:pPr lvl="1"/>
            <a:r>
              <a:rPr lang="en-US" altLang="zh-CN" dirty="0"/>
              <a:t>G++ 4.8.5</a:t>
            </a:r>
          </a:p>
          <a:p>
            <a:pPr lvl="1"/>
            <a:r>
              <a:rPr lang="en-US" altLang="zh-CN" dirty="0" err="1"/>
              <a:t>Clion</a:t>
            </a:r>
            <a:r>
              <a:rPr lang="en-US" altLang="zh-CN" dirty="0"/>
              <a:t> 2019.1</a:t>
            </a:r>
          </a:p>
          <a:p>
            <a:pPr lvl="1"/>
            <a:r>
              <a:rPr lang="en-US" altLang="zh-CN" dirty="0" err="1"/>
              <a:t>Googletest</a:t>
            </a:r>
            <a:endParaRPr lang="en-US" altLang="zh-CN" dirty="0"/>
          </a:p>
          <a:p>
            <a:pPr lvl="1"/>
            <a:r>
              <a:rPr lang="en-US" altLang="zh-CN" dirty="0" err="1"/>
              <a:t>Spdlog</a:t>
            </a:r>
            <a:endParaRPr lang="en-US" altLang="zh-CN" dirty="0"/>
          </a:p>
          <a:p>
            <a:r>
              <a:rPr lang="zh-CN" altLang="en-US" dirty="0"/>
              <a:t>开源代码</a:t>
            </a:r>
            <a:r>
              <a:rPr lang="en-US" altLang="zh-CN" dirty="0"/>
              <a:t>: </a:t>
            </a:r>
            <a:r>
              <a:rPr lang="en-US" altLang="zh-CN" dirty="0">
                <a:hlinkClick r:id="rId2"/>
              </a:rPr>
              <a:t>https://gitee.com/bombel/cdf_skiplist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8410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0D25E0-A604-4507-A68D-FF7672B47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数据集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3ED4CB10-6F00-48C8-82FB-4019EEC007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4877516"/>
              </p:ext>
            </p:extLst>
          </p:nvPr>
        </p:nvGraphicFramePr>
        <p:xfrm>
          <a:off x="243838" y="1877695"/>
          <a:ext cx="10993122" cy="26875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64374">
                  <a:extLst>
                    <a:ext uri="{9D8B030D-6E8A-4147-A177-3AD203B41FA5}">
                      <a16:colId xmlns:a16="http://schemas.microsoft.com/office/drawing/2014/main" val="381840474"/>
                    </a:ext>
                  </a:extLst>
                </a:gridCol>
                <a:gridCol w="3664374">
                  <a:extLst>
                    <a:ext uri="{9D8B030D-6E8A-4147-A177-3AD203B41FA5}">
                      <a16:colId xmlns:a16="http://schemas.microsoft.com/office/drawing/2014/main" val="3184812773"/>
                    </a:ext>
                  </a:extLst>
                </a:gridCol>
                <a:gridCol w="3664374">
                  <a:extLst>
                    <a:ext uri="{9D8B030D-6E8A-4147-A177-3AD203B41FA5}">
                      <a16:colId xmlns:a16="http://schemas.microsoft.com/office/drawing/2014/main" val="4169237997"/>
                    </a:ext>
                  </a:extLst>
                </a:gridCol>
              </a:tblGrid>
              <a:tr h="419927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数据集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大小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参数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28845575"/>
                  </a:ext>
                </a:extLst>
              </a:tr>
              <a:tr h="419927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均匀分布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2</a:t>
                      </a:r>
                      <a:r>
                        <a:rPr lang="en-US" sz="2400" kern="100" baseline="30000">
                          <a:effectLst/>
                        </a:rPr>
                        <a:t>15</a:t>
                      </a:r>
                      <a:r>
                        <a:rPr lang="en-US" sz="2400" kern="100">
                          <a:effectLst/>
                        </a:rPr>
                        <a:t>, 2</a:t>
                      </a:r>
                      <a:r>
                        <a:rPr lang="en-US" sz="2400" kern="100" baseline="30000">
                          <a:effectLst/>
                        </a:rPr>
                        <a:t>18</a:t>
                      </a:r>
                      <a:r>
                        <a:rPr lang="en-US" sz="2400" kern="100">
                          <a:effectLst/>
                        </a:rPr>
                        <a:t>, 2</a:t>
                      </a:r>
                      <a:r>
                        <a:rPr lang="en-US" sz="2400" kern="100" baseline="30000">
                          <a:effectLst/>
                        </a:rPr>
                        <a:t>21</a:t>
                      </a:r>
                      <a:r>
                        <a:rPr lang="en-US" sz="2400" kern="100">
                          <a:effectLst/>
                        </a:rPr>
                        <a:t>, 2</a:t>
                      </a:r>
                      <a:r>
                        <a:rPr lang="en-US" sz="2400" kern="100" baseline="30000">
                          <a:effectLst/>
                        </a:rPr>
                        <a:t>24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 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67156741"/>
                  </a:ext>
                </a:extLst>
              </a:tr>
              <a:tr h="419927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正态分布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2</a:t>
                      </a:r>
                      <a:r>
                        <a:rPr lang="en-US" sz="2400" kern="100" baseline="30000">
                          <a:effectLst/>
                        </a:rPr>
                        <a:t>21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1,3,5,7,9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3693525"/>
                  </a:ext>
                </a:extLst>
              </a:tr>
              <a:tr h="419927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齐夫分布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2</a:t>
                      </a:r>
                      <a:r>
                        <a:rPr lang="en-US" sz="2400" kern="100" baseline="30000">
                          <a:effectLst/>
                        </a:rPr>
                        <a:t>21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0.1,0.3,0.5,0.7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4554005"/>
                  </a:ext>
                </a:extLst>
              </a:tr>
              <a:tr h="503912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3200" kern="100">
                          <a:effectLst/>
                        </a:rPr>
                        <a:t>Amazon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334863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 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4187753"/>
                  </a:ext>
                </a:extLst>
              </a:tr>
              <a:tr h="503912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Youtube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1134890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 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8061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6780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BBD0A5-7B0E-4524-B7A3-808B82465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CDF</a:t>
            </a:r>
            <a:r>
              <a:rPr lang="zh-CN" altLang="en-US" dirty="0"/>
              <a:t>优化实验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EF6EB209-92E7-4851-84D4-8125B46AF6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563236"/>
              </p:ext>
            </p:extLst>
          </p:nvPr>
        </p:nvGraphicFramePr>
        <p:xfrm>
          <a:off x="677863" y="2160588"/>
          <a:ext cx="8596312" cy="43652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9078">
                  <a:extLst>
                    <a:ext uri="{9D8B030D-6E8A-4147-A177-3AD203B41FA5}">
                      <a16:colId xmlns:a16="http://schemas.microsoft.com/office/drawing/2014/main" val="432438840"/>
                    </a:ext>
                  </a:extLst>
                </a:gridCol>
                <a:gridCol w="2149078">
                  <a:extLst>
                    <a:ext uri="{9D8B030D-6E8A-4147-A177-3AD203B41FA5}">
                      <a16:colId xmlns:a16="http://schemas.microsoft.com/office/drawing/2014/main" val="2856983927"/>
                    </a:ext>
                  </a:extLst>
                </a:gridCol>
                <a:gridCol w="2149078">
                  <a:extLst>
                    <a:ext uri="{9D8B030D-6E8A-4147-A177-3AD203B41FA5}">
                      <a16:colId xmlns:a16="http://schemas.microsoft.com/office/drawing/2014/main" val="1989513114"/>
                    </a:ext>
                  </a:extLst>
                </a:gridCol>
                <a:gridCol w="2149078">
                  <a:extLst>
                    <a:ext uri="{9D8B030D-6E8A-4147-A177-3AD203B41FA5}">
                      <a16:colId xmlns:a16="http://schemas.microsoft.com/office/drawing/2014/main" val="1940053042"/>
                    </a:ext>
                  </a:extLst>
                </a:gridCol>
              </a:tblGrid>
              <a:tr h="218260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74751" marR="7475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74751" marR="7475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74751" marR="7475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74751" marR="7475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1128592"/>
                  </a:ext>
                </a:extLst>
              </a:tr>
              <a:tr h="218260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74751" marR="7475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74751" marR="7475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74751" marR="7475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74751" marR="7475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5845817"/>
                  </a:ext>
                </a:extLst>
              </a:tr>
            </a:tbl>
          </a:graphicData>
        </a:graphic>
      </p:graphicFrame>
      <p:pic>
        <p:nvPicPr>
          <p:cNvPr id="6" name="图形 1">
            <a:extLst>
              <a:ext uri="{FF2B5EF4-FFF2-40B4-BE49-F238E27FC236}">
                <a16:creationId xmlns:a16="http://schemas.microsoft.com/office/drawing/2014/main" id="{D018158D-5733-4E01-A286-69507FAB98E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15" y="1872402"/>
            <a:ext cx="2541572" cy="2054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形 2">
            <a:extLst>
              <a:ext uri="{FF2B5EF4-FFF2-40B4-BE49-F238E27FC236}">
                <a16:creationId xmlns:a16="http://schemas.microsoft.com/office/drawing/2014/main" id="{1CA5CE1E-A895-4420-9CC4-BFE265068D8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0257" y="4062310"/>
            <a:ext cx="2478128" cy="2000356"/>
          </a:xfrm>
          <a:prstGeom prst="rect">
            <a:avLst/>
          </a:prstGeom>
        </p:spPr>
      </p:pic>
      <p:pic>
        <p:nvPicPr>
          <p:cNvPr id="8" name="图形 1">
            <a:extLst>
              <a:ext uri="{FF2B5EF4-FFF2-40B4-BE49-F238E27FC236}">
                <a16:creationId xmlns:a16="http://schemas.microsoft.com/office/drawing/2014/main" id="{7411C021-3D87-4BCB-AEB1-C2844D88303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625" y="1874094"/>
            <a:ext cx="2529661" cy="2048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形 4">
            <a:extLst>
              <a:ext uri="{FF2B5EF4-FFF2-40B4-BE49-F238E27FC236}">
                <a16:creationId xmlns:a16="http://schemas.microsoft.com/office/drawing/2014/main" id="{5DA5562A-6D9B-4F57-B8FC-6C5C1AE4C64E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20682" y="4057428"/>
            <a:ext cx="2545718" cy="2054970"/>
          </a:xfrm>
          <a:prstGeom prst="rect">
            <a:avLst/>
          </a:prstGeom>
        </p:spPr>
      </p:pic>
      <p:pic>
        <p:nvPicPr>
          <p:cNvPr id="10" name="图形 1">
            <a:extLst>
              <a:ext uri="{FF2B5EF4-FFF2-40B4-BE49-F238E27FC236}">
                <a16:creationId xmlns:a16="http://schemas.microsoft.com/office/drawing/2014/main" id="{F55CB067-BF8B-4FF6-BFC4-4C7FFBA0C4FF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4"/>
          <a:stretch>
            <a:fillRect/>
          </a:stretch>
        </p:blipFill>
        <p:spPr bwMode="auto">
          <a:xfrm>
            <a:off x="6125601" y="1845630"/>
            <a:ext cx="2539110" cy="213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形 5">
            <a:extLst>
              <a:ext uri="{FF2B5EF4-FFF2-40B4-BE49-F238E27FC236}">
                <a16:creationId xmlns:a16="http://schemas.microsoft.com/office/drawing/2014/main" id="{A9B495C5-98F2-44A3-B939-121960E30EB8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25601" y="4057428"/>
            <a:ext cx="2571224" cy="2130650"/>
          </a:xfrm>
          <a:prstGeom prst="rect">
            <a:avLst/>
          </a:prstGeom>
        </p:spPr>
      </p:pic>
      <p:pic>
        <p:nvPicPr>
          <p:cNvPr id="12" name="图形 1">
            <a:extLst>
              <a:ext uri="{FF2B5EF4-FFF2-40B4-BE49-F238E27FC236}">
                <a16:creationId xmlns:a16="http://schemas.microsoft.com/office/drawing/2014/main" id="{2619E04B-C0E7-4A1E-8C86-DECF45CF37B9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60"/>
          <a:stretch>
            <a:fillRect/>
          </a:stretch>
        </p:blipFill>
        <p:spPr bwMode="auto">
          <a:xfrm>
            <a:off x="8756026" y="1865949"/>
            <a:ext cx="2529661" cy="2081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形 7">
            <a:extLst>
              <a:ext uri="{FF2B5EF4-FFF2-40B4-BE49-F238E27FC236}">
                <a16:creationId xmlns:a16="http://schemas.microsoft.com/office/drawing/2014/main" id="{21C9797C-E4F4-4F74-9570-9BC76310EA2C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56026" y="4042310"/>
            <a:ext cx="2545717" cy="21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984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1248AA-9C18-4BBF-8C8F-D50126622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热度数据实验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E0341F9-76BC-4D47-9EA3-F7BBA1E148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4362240"/>
              </p:ext>
            </p:extLst>
          </p:nvPr>
        </p:nvGraphicFramePr>
        <p:xfrm>
          <a:off x="677863" y="2160588"/>
          <a:ext cx="8596311" cy="4667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65437">
                  <a:extLst>
                    <a:ext uri="{9D8B030D-6E8A-4147-A177-3AD203B41FA5}">
                      <a16:colId xmlns:a16="http://schemas.microsoft.com/office/drawing/2014/main" val="352344396"/>
                    </a:ext>
                  </a:extLst>
                </a:gridCol>
                <a:gridCol w="2865437">
                  <a:extLst>
                    <a:ext uri="{9D8B030D-6E8A-4147-A177-3AD203B41FA5}">
                      <a16:colId xmlns:a16="http://schemas.microsoft.com/office/drawing/2014/main" val="3386609355"/>
                    </a:ext>
                  </a:extLst>
                </a:gridCol>
                <a:gridCol w="2865437">
                  <a:extLst>
                    <a:ext uri="{9D8B030D-6E8A-4147-A177-3AD203B41FA5}">
                      <a16:colId xmlns:a16="http://schemas.microsoft.com/office/drawing/2014/main" val="981229192"/>
                    </a:ext>
                  </a:extLst>
                </a:gridCol>
              </a:tblGrid>
              <a:tr h="233362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74751" marR="7475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74751" marR="7475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74751" marR="7475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7970655"/>
                  </a:ext>
                </a:extLst>
              </a:tr>
              <a:tr h="233362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74751" marR="7475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74751" marR="7475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74751" marR="7475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5737908"/>
                  </a:ext>
                </a:extLst>
              </a:tr>
            </a:tbl>
          </a:graphicData>
        </a:graphic>
      </p:graphicFrame>
      <p:pic>
        <p:nvPicPr>
          <p:cNvPr id="6" name="图形 1">
            <a:extLst>
              <a:ext uri="{FF2B5EF4-FFF2-40B4-BE49-F238E27FC236}">
                <a16:creationId xmlns:a16="http://schemas.microsoft.com/office/drawing/2014/main" id="{F1B8469D-5A2E-40F5-BAFC-5EBBA37D670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96" y="1906058"/>
            <a:ext cx="3203363" cy="2110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形 8">
            <a:extLst>
              <a:ext uri="{FF2B5EF4-FFF2-40B4-BE49-F238E27FC236}">
                <a16:creationId xmlns:a16="http://schemas.microsoft.com/office/drawing/2014/main" id="{423902BD-1FDD-47E2-AB57-588D381D8C0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432" y="4159249"/>
            <a:ext cx="2755689" cy="2212975"/>
          </a:xfrm>
          <a:prstGeom prst="rect">
            <a:avLst/>
          </a:prstGeom>
        </p:spPr>
      </p:pic>
      <p:pic>
        <p:nvPicPr>
          <p:cNvPr id="8" name="图形 1">
            <a:extLst>
              <a:ext uri="{FF2B5EF4-FFF2-40B4-BE49-F238E27FC236}">
                <a16:creationId xmlns:a16="http://schemas.microsoft.com/office/drawing/2014/main" id="{2BA8406D-A684-43C7-B02D-AE959A19C4A3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103" y="1961091"/>
            <a:ext cx="2952750" cy="2110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形 9">
            <a:extLst>
              <a:ext uri="{FF2B5EF4-FFF2-40B4-BE49-F238E27FC236}">
                <a16:creationId xmlns:a16="http://schemas.microsoft.com/office/drawing/2014/main" id="{62F569F3-DAE2-4B2B-BF82-40F300AA654D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28209" y="4225448"/>
            <a:ext cx="2776644" cy="2060206"/>
          </a:xfrm>
          <a:prstGeom prst="rect">
            <a:avLst/>
          </a:prstGeom>
        </p:spPr>
      </p:pic>
      <p:pic>
        <p:nvPicPr>
          <p:cNvPr id="10" name="图形 14">
            <a:extLst>
              <a:ext uri="{FF2B5EF4-FFF2-40B4-BE49-F238E27FC236}">
                <a16:creationId xmlns:a16="http://schemas.microsoft.com/office/drawing/2014/main" id="{866EAD7E-1780-4481-A92F-72B2AD6F03CD}"/>
              </a:ext>
            </a:extLst>
          </p:cNvPr>
          <p:cNvPicPr/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67043" y="1961091"/>
            <a:ext cx="2891797" cy="2110530"/>
          </a:xfrm>
          <a:prstGeom prst="rect">
            <a:avLst/>
          </a:prstGeom>
        </p:spPr>
      </p:pic>
      <p:pic>
        <p:nvPicPr>
          <p:cNvPr id="11" name="图形 1">
            <a:extLst>
              <a:ext uri="{FF2B5EF4-FFF2-40B4-BE49-F238E27FC236}">
                <a16:creationId xmlns:a16="http://schemas.microsoft.com/office/drawing/2014/main" id="{0E04A4B0-44B0-4664-9CE1-FD55F978B662}"/>
              </a:ext>
            </a:extLst>
          </p:cNvPr>
          <p:cNvPicPr/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05209" y="4345305"/>
            <a:ext cx="2640542" cy="214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42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5B68DD-4C49-4CAA-93D6-8DEE1AD8C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98377F-AA1C-4D82-849F-E059CED2F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问题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种方法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实验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结论</a:t>
            </a:r>
          </a:p>
        </p:txBody>
      </p:sp>
    </p:spTree>
    <p:extLst>
      <p:ext uri="{BB962C8B-B14F-4D97-AF65-F5344CB8AC3E}">
        <p14:creationId xmlns:p14="http://schemas.microsoft.com/office/powerpoint/2010/main" val="1355780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1">
            <a:extLst>
              <a:ext uri="{FF2B5EF4-FFF2-40B4-BE49-F238E27FC236}">
                <a16:creationId xmlns:a16="http://schemas.microsoft.com/office/drawing/2014/main" id="{FC86DD8E-A07A-495B-8F94-14EE15B08AB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3"/>
          <a:stretch>
            <a:fillRect/>
          </a:stretch>
        </p:blipFill>
        <p:spPr bwMode="auto">
          <a:xfrm>
            <a:off x="1592156" y="1477222"/>
            <a:ext cx="3034030" cy="2517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形 6">
            <a:extLst>
              <a:ext uri="{FF2B5EF4-FFF2-40B4-BE49-F238E27FC236}">
                <a16:creationId xmlns:a16="http://schemas.microsoft.com/office/drawing/2014/main" id="{36F62610-1D8E-4F40-84CF-6961DFAE2CC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0142" y="1617875"/>
            <a:ext cx="3202727" cy="2342938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685C3C4C-D320-4183-81F7-0E7440AAB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参数</a:t>
            </a:r>
            <a:r>
              <a:rPr lang="en-US" altLang="zh-CN" dirty="0"/>
              <a:t>p/h</a:t>
            </a:r>
            <a:endParaRPr lang="zh-CN" altLang="en-US" dirty="0"/>
          </a:p>
        </p:txBody>
      </p:sp>
      <p:pic>
        <p:nvPicPr>
          <p:cNvPr id="8" name="图形 1">
            <a:extLst>
              <a:ext uri="{FF2B5EF4-FFF2-40B4-BE49-F238E27FC236}">
                <a16:creationId xmlns:a16="http://schemas.microsoft.com/office/drawing/2014/main" id="{FD49AB86-2EE5-4D06-8C3F-5CE40862F13E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4"/>
          <a:stretch>
            <a:fillRect/>
          </a:stretch>
        </p:blipFill>
        <p:spPr bwMode="auto">
          <a:xfrm>
            <a:off x="1612687" y="3960813"/>
            <a:ext cx="3142403" cy="2527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形 10">
            <a:extLst>
              <a:ext uri="{FF2B5EF4-FFF2-40B4-BE49-F238E27FC236}">
                <a16:creationId xmlns:a16="http://schemas.microsoft.com/office/drawing/2014/main" id="{EA3D885F-6459-49FE-BC21-53C5E89384FF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20952" y="4104903"/>
            <a:ext cx="2471208" cy="227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50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5B68DD-4C49-4CAA-93D6-8DEE1AD8C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98377F-AA1C-4D82-849F-E059CED2F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种方法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实验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结论</a:t>
            </a:r>
          </a:p>
        </p:txBody>
      </p:sp>
    </p:spTree>
    <p:extLst>
      <p:ext uri="{BB962C8B-B14F-4D97-AF65-F5344CB8AC3E}">
        <p14:creationId xmlns:p14="http://schemas.microsoft.com/office/powerpoint/2010/main" val="84425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272E95-FBF2-4F00-B4BF-E54EB5BB5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2DCFECEB-8D57-445C-96F2-25BE106B92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3777560"/>
              </p:ext>
            </p:extLst>
          </p:nvPr>
        </p:nvGraphicFramePr>
        <p:xfrm>
          <a:off x="347979" y="1962097"/>
          <a:ext cx="11098956" cy="33720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74739">
                  <a:extLst>
                    <a:ext uri="{9D8B030D-6E8A-4147-A177-3AD203B41FA5}">
                      <a16:colId xmlns:a16="http://schemas.microsoft.com/office/drawing/2014/main" val="2981477819"/>
                    </a:ext>
                  </a:extLst>
                </a:gridCol>
                <a:gridCol w="2774739">
                  <a:extLst>
                    <a:ext uri="{9D8B030D-6E8A-4147-A177-3AD203B41FA5}">
                      <a16:colId xmlns:a16="http://schemas.microsoft.com/office/drawing/2014/main" val="1546767952"/>
                    </a:ext>
                  </a:extLst>
                </a:gridCol>
                <a:gridCol w="2774739">
                  <a:extLst>
                    <a:ext uri="{9D8B030D-6E8A-4147-A177-3AD203B41FA5}">
                      <a16:colId xmlns:a16="http://schemas.microsoft.com/office/drawing/2014/main" val="3683601318"/>
                    </a:ext>
                  </a:extLst>
                </a:gridCol>
                <a:gridCol w="2774739">
                  <a:extLst>
                    <a:ext uri="{9D8B030D-6E8A-4147-A177-3AD203B41FA5}">
                      <a16:colId xmlns:a16="http://schemas.microsoft.com/office/drawing/2014/main" val="789127293"/>
                    </a:ext>
                  </a:extLst>
                </a:gridCol>
              </a:tblGrid>
              <a:tr h="470573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算法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层数决策的特点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适用前提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性能参数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37066412"/>
                  </a:ext>
                </a:extLst>
              </a:tr>
              <a:tr h="470573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SkipList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</a:rPr>
                        <a:t>几何</a:t>
                      </a:r>
                      <a:r>
                        <a:rPr lang="zh-CN" sz="1800" kern="100" dirty="0">
                          <a:effectLst/>
                        </a:rPr>
                        <a:t>分布</a:t>
                      </a:r>
                      <a:r>
                        <a:rPr lang="en-US" sz="1800" kern="100" dirty="0">
                          <a:effectLst/>
                        </a:rPr>
                        <a:t>,</a:t>
                      </a:r>
                      <a:r>
                        <a:rPr lang="zh-CN" sz="1800" kern="100" dirty="0">
                          <a:effectLst/>
                        </a:rPr>
                        <a:t>随机生成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16561822"/>
                  </a:ext>
                </a:extLst>
              </a:tr>
              <a:tr h="470573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Cdf-list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根据</a:t>
                      </a:r>
                      <a:r>
                        <a:rPr lang="en-US" sz="1800" kern="100">
                          <a:effectLst/>
                        </a:rPr>
                        <a:t>cdf</a:t>
                      </a:r>
                      <a:r>
                        <a:rPr lang="zh-CN" sz="1800" kern="100">
                          <a:effectLst/>
                        </a:rPr>
                        <a:t>信息估计高度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Cdf</a:t>
                      </a:r>
                      <a:r>
                        <a:rPr lang="zh-CN" sz="1800" kern="100">
                          <a:effectLst/>
                        </a:rPr>
                        <a:t>估计和数据集大小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9987382"/>
                  </a:ext>
                </a:extLst>
              </a:tr>
              <a:tr h="470573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Bound-list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容忍</a:t>
                      </a:r>
                      <a:r>
                        <a:rPr lang="en-US" sz="1800" kern="100">
                          <a:effectLst/>
                        </a:rPr>
                        <a:t>cdf</a:t>
                      </a:r>
                      <a:r>
                        <a:rPr lang="zh-CN" sz="1800" kern="100">
                          <a:effectLst/>
                        </a:rPr>
                        <a:t>误差的估计方法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Cdf</a:t>
                      </a:r>
                      <a:r>
                        <a:rPr lang="zh-CN" sz="1800" kern="100">
                          <a:effectLst/>
                        </a:rPr>
                        <a:t>估计和数据集大小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01090426"/>
                  </a:ext>
                </a:extLst>
              </a:tr>
              <a:tr h="470573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Partition-list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基于数据分区的方式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Cdf</a:t>
                      </a:r>
                      <a:r>
                        <a:rPr lang="zh-CN" sz="1800" kern="100">
                          <a:effectLst/>
                        </a:rPr>
                        <a:t>估计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p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07051"/>
                  </a:ext>
                </a:extLst>
              </a:tr>
              <a:tr h="470573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Hot-list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基于冷热数据分层的随机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冷热数据信息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h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5186923"/>
                  </a:ext>
                </a:extLst>
              </a:tr>
              <a:tr h="470573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mix-list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结合</a:t>
                      </a:r>
                      <a:r>
                        <a:rPr lang="en-US" sz="1800" kern="100">
                          <a:effectLst/>
                        </a:rPr>
                        <a:t>partition-list</a:t>
                      </a:r>
                      <a:r>
                        <a:rPr lang="zh-CN" sz="1800" kern="100">
                          <a:effectLst/>
                        </a:rPr>
                        <a:t>和</a:t>
                      </a:r>
                      <a:r>
                        <a:rPr lang="en-US" sz="1800" kern="100">
                          <a:effectLst/>
                        </a:rPr>
                        <a:t>hot-list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Cdf</a:t>
                      </a:r>
                      <a:r>
                        <a:rPr lang="zh-CN" sz="1800" kern="100">
                          <a:effectLst/>
                        </a:rPr>
                        <a:t>估计、冷热数据信息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p, h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4464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6923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937AAC-498A-4588-B236-6415B6D1A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跳表操作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6AC66E-7202-4A95-8AD6-406D429A3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2D0EFF3-1A3B-4DB1-9B82-0DB180F42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60B0524E-ACC1-4ADF-A09F-450A595FDD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4854462"/>
              </p:ext>
            </p:extLst>
          </p:nvPr>
        </p:nvGraphicFramePr>
        <p:xfrm>
          <a:off x="2390561" y="1469553"/>
          <a:ext cx="8008996" cy="1325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1" name="Visio" r:id="rId4" imgW="10972736" imgH="1819130" progId="Visio.Drawing.15">
                  <p:embed/>
                </p:oleObj>
              </mc:Choice>
              <mc:Fallback>
                <p:oleObj name="Visio" r:id="rId4" imgW="10972736" imgH="181913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0561" y="1469553"/>
                        <a:ext cx="8008996" cy="13255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C35EFFB5-8367-42AB-BACA-487952080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9EAD8A8B-28D4-4354-BE8C-A4804C97CE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8737697"/>
              </p:ext>
            </p:extLst>
          </p:nvPr>
        </p:nvGraphicFramePr>
        <p:xfrm>
          <a:off x="2390561" y="3012429"/>
          <a:ext cx="8010000" cy="13041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" name="Visio" r:id="rId6" imgW="11172746" imgH="1819130" progId="Visio.Drawing.15">
                  <p:embed/>
                </p:oleObj>
              </mc:Choice>
              <mc:Fallback>
                <p:oleObj name="Visio" r:id="rId6" imgW="11172746" imgH="1819130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0561" y="3012429"/>
                        <a:ext cx="8010000" cy="130416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6">
            <a:extLst>
              <a:ext uri="{FF2B5EF4-FFF2-40B4-BE49-F238E27FC236}">
                <a16:creationId xmlns:a16="http://schemas.microsoft.com/office/drawing/2014/main" id="{31337191-AB03-433F-9771-CC0CC216A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FD9F7CFD-DFC9-49A4-B695-DE27E7FAAA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9529677"/>
              </p:ext>
            </p:extLst>
          </p:nvPr>
        </p:nvGraphicFramePr>
        <p:xfrm>
          <a:off x="2390561" y="4726285"/>
          <a:ext cx="8010000" cy="1465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3" name="Visio" r:id="rId8" imgW="11172746" imgH="2047836" progId="Visio.Drawing.15">
                  <p:embed/>
                </p:oleObj>
              </mc:Choice>
              <mc:Fallback>
                <p:oleObj name="Visio" r:id="rId8" imgW="11172746" imgH="2047836" progId="Visio.Drawing.15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0561" y="4726285"/>
                        <a:ext cx="8010000" cy="146546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894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F9660B-AB8B-4D66-B45D-E4CB9F3C4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层数决策过程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3F7F31-6519-4315-A589-081FCD76A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随机算法</a:t>
            </a:r>
            <a:endParaRPr lang="en-US" altLang="zh-CN" dirty="0"/>
          </a:p>
          <a:p>
            <a:pPr lvl="1"/>
            <a:r>
              <a:rPr lang="zh-CN" altLang="en-US" dirty="0"/>
              <a:t>几何分布</a:t>
            </a:r>
            <a:endParaRPr lang="en-US" altLang="zh-CN" dirty="0"/>
          </a:p>
          <a:p>
            <a:pPr lvl="1"/>
            <a:r>
              <a:rPr lang="zh-CN" altLang="en-US" dirty="0"/>
              <a:t>每层结点数，从下往上依次减半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数据无关</a:t>
            </a:r>
            <a:endParaRPr lang="en-US" altLang="zh-CN" dirty="0"/>
          </a:p>
          <a:p>
            <a:pPr lvl="1"/>
            <a:r>
              <a:rPr lang="zh-CN" altLang="en-US" dirty="0"/>
              <a:t>位置无关</a:t>
            </a:r>
            <a:endParaRPr lang="en-US" altLang="zh-CN" dirty="0"/>
          </a:p>
          <a:p>
            <a:pPr lvl="1"/>
            <a:r>
              <a:rPr lang="zh-CN" altLang="en-US" dirty="0"/>
              <a:t>频度无关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65399326-AE6C-4CBA-8709-669DA19B48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2638571"/>
              </p:ext>
            </p:extLst>
          </p:nvPr>
        </p:nvGraphicFramePr>
        <p:xfrm>
          <a:off x="2085761" y="5030961"/>
          <a:ext cx="7867327" cy="12809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5" name="Visio" r:id="rId3" imgW="11172746" imgH="1819130" progId="Visio.Drawing.15">
                  <p:embed/>
                </p:oleObj>
              </mc:Choice>
              <mc:Fallback>
                <p:oleObj name="Visio" r:id="rId3" imgW="11172746" imgH="1819130" progId="Visio.Drawing.15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9EAD8A8B-28D4-4354-BE8C-A4804C97CE5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5761" y="5030961"/>
                        <a:ext cx="7867327" cy="128093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038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496CE5-D418-4FB1-94AD-5D75D5C05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挑战 </a:t>
            </a:r>
            <a:r>
              <a:rPr lang="en-US" altLang="zh-CN" dirty="0"/>
              <a:t>#1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AAA588-D358-4061-B876-72367179B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A41E8E2-F99B-416B-9FCA-7CE87808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6384C016-C9C3-4AB4-8B01-620C7E16DF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4764444"/>
              </p:ext>
            </p:extLst>
          </p:nvPr>
        </p:nvGraphicFramePr>
        <p:xfrm>
          <a:off x="1341119" y="1988180"/>
          <a:ext cx="9720000" cy="15528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3" name="Visio" r:id="rId3" imgW="11448970" imgH="1819130" progId="Visio.Drawing.15">
                  <p:embed/>
                </p:oleObj>
              </mc:Choice>
              <mc:Fallback>
                <p:oleObj name="Visio" r:id="rId3" imgW="11448970" imgH="181913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1119" y="1988180"/>
                        <a:ext cx="9720000" cy="155282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C606E656-5042-40D8-BB27-0BF9A803F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854A4FF6-6494-4996-B120-33BBD94D1F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5814365"/>
              </p:ext>
            </p:extLst>
          </p:nvPr>
        </p:nvGraphicFramePr>
        <p:xfrm>
          <a:off x="1341119" y="4163848"/>
          <a:ext cx="9720000" cy="153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4" name="Visio" r:id="rId5" imgW="11448970" imgH="1819130" progId="Visio.Drawing.15">
                  <p:embed/>
                </p:oleObj>
              </mc:Choice>
              <mc:Fallback>
                <p:oleObj name="Visio" r:id="rId5" imgW="11448970" imgH="1819130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1119" y="4163848"/>
                        <a:ext cx="9720000" cy="15374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800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17263A-D7BB-49E9-8FEA-328ED50C0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类比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95FBCA-6E2E-4540-B647-190107081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19AF83A-7782-4967-B868-C6FB918D51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991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6FD4D79E-7F68-4242-A381-E52D68350A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7497677"/>
              </p:ext>
            </p:extLst>
          </p:nvPr>
        </p:nvGraphicFramePr>
        <p:xfrm>
          <a:off x="927947" y="2868241"/>
          <a:ext cx="3270364" cy="1575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6" name="Visio" r:id="rId3" imgW="2171894" imgH="1047671" progId="Visio.Drawing.15">
                  <p:embed/>
                </p:oleObj>
              </mc:Choice>
              <mc:Fallback>
                <p:oleObj name="Visio" r:id="rId3" imgW="2171894" imgH="1047671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947" y="2868241"/>
                        <a:ext cx="3270364" cy="157506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1" name="Picture 3">
            <a:extLst>
              <a:ext uri="{FF2B5EF4-FFF2-40B4-BE49-F238E27FC236}">
                <a16:creationId xmlns:a16="http://schemas.microsoft.com/office/drawing/2014/main" id="{7B83A78A-A861-4A59-A59A-15A84DB07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082" y="2430991"/>
            <a:ext cx="2787438" cy="2677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8D1D3D8-DEF8-4CEE-9E1F-2A0FF4E83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991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6240F578-AD1E-4BF5-A613-2BC7357F20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0049490"/>
              </p:ext>
            </p:extLst>
          </p:nvPr>
        </p:nvGraphicFramePr>
        <p:xfrm>
          <a:off x="7857065" y="2539947"/>
          <a:ext cx="3393373" cy="244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7" name="Visio" r:id="rId6" imgW="1857352" imgH="1343222" progId="Visio.Drawing.15">
                  <p:embed/>
                </p:oleObj>
              </mc:Choice>
              <mc:Fallback>
                <p:oleObj name="Visio" r:id="rId6" imgW="1857352" imgH="1343222" progId="Visio.Drawing.15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7065" y="2539947"/>
                        <a:ext cx="3393373" cy="24452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1229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A145F8-16B3-4A01-92B1-9F2DB2B04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挑战 </a:t>
            </a:r>
            <a:r>
              <a:rPr lang="en-US" altLang="zh-CN" dirty="0"/>
              <a:t>#2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1EB8DD-E7AD-4605-9683-1573E6E5D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热度数据，层数高方便查找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F5B6EE09-E808-4E26-A570-4B19C8A0AB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3472336"/>
              </p:ext>
            </p:extLst>
          </p:nvPr>
        </p:nvGraphicFramePr>
        <p:xfrm>
          <a:off x="663786" y="1825625"/>
          <a:ext cx="10387491" cy="1659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8" name="Visio" r:id="rId3" imgW="11455521" imgH="1822530" progId="Visio.Drawing.15">
                  <p:embed/>
                </p:oleObj>
              </mc:Choice>
              <mc:Fallback>
                <p:oleObj name="Visio" r:id="rId3" imgW="11455521" imgH="1822530" progId="Visio.Drawing.15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6384C016-C9C3-4AB4-8B01-620C7E16DF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786" y="1825625"/>
                        <a:ext cx="10387491" cy="165946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305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5B68DD-4C49-4CAA-93D6-8DEE1AD8C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98377F-AA1C-4D82-849F-E059CED2F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5</a:t>
            </a:r>
            <a:r>
              <a:rPr lang="zh-CN" altLang="en-US" dirty="0">
                <a:solidFill>
                  <a:srgbClr val="FF0000"/>
                </a:solidFill>
              </a:rPr>
              <a:t>种算法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实验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结论</a:t>
            </a:r>
          </a:p>
        </p:txBody>
      </p:sp>
    </p:spTree>
    <p:extLst>
      <p:ext uri="{BB962C8B-B14F-4D97-AF65-F5344CB8AC3E}">
        <p14:creationId xmlns:p14="http://schemas.microsoft.com/office/powerpoint/2010/main" val="1998386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401CF7-7791-44FA-9130-E4570417E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数据和位置的关系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92F118-C050-4E72-BD13-BA3001A7C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数据量为</a:t>
            </a:r>
            <a:r>
              <a:rPr lang="en-US" altLang="zh-CN" dirty="0"/>
              <a:t>N,</a:t>
            </a:r>
            <a:r>
              <a:rPr lang="zh-CN" altLang="en-US" dirty="0"/>
              <a:t>关键字</a:t>
            </a:r>
            <a:r>
              <a:rPr lang="en-US" altLang="zh-CN" dirty="0"/>
              <a:t>key</a:t>
            </a:r>
            <a:r>
              <a:rPr lang="zh-CN" altLang="en-US" dirty="0"/>
              <a:t>在</a:t>
            </a:r>
            <a:r>
              <a:rPr lang="zh-CN" altLang="en-US" dirty="0">
                <a:solidFill>
                  <a:srgbClr val="FF0000"/>
                </a:solidFill>
              </a:rPr>
              <a:t>有序</a:t>
            </a:r>
            <a:r>
              <a:rPr lang="zh-CN" altLang="en-US" dirty="0"/>
              <a:t>跳表位置为</a:t>
            </a:r>
            <a:r>
              <a:rPr lang="en-US" altLang="zh-CN" dirty="0"/>
              <a:t>location.</a:t>
            </a:r>
          </a:p>
          <a:p>
            <a:r>
              <a:rPr lang="zh-CN" altLang="en-US" dirty="0"/>
              <a:t>假设数据服从累计分布函数 </a:t>
            </a:r>
            <a:r>
              <a:rPr lang="en-US" altLang="zh-CN" dirty="0"/>
              <a:t>CDF</a:t>
            </a:r>
          </a:p>
          <a:p>
            <a:endParaRPr lang="en-US" altLang="zh-CN" dirty="0"/>
          </a:p>
          <a:p>
            <a:r>
              <a:rPr lang="zh-CN" altLang="en-US" dirty="0"/>
              <a:t>三者满足：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例子</a:t>
            </a:r>
            <a:r>
              <a:rPr lang="en-US" altLang="zh-CN" dirty="0"/>
              <a:t>:N=100, CDF(key)=0.8,</a:t>
            </a:r>
            <a:r>
              <a:rPr lang="zh-CN" altLang="en-US" dirty="0"/>
              <a:t>则</a:t>
            </a:r>
            <a:r>
              <a:rPr lang="en-US" altLang="zh-CN" dirty="0"/>
              <a:t>location=80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20ED3DB-C3D0-460E-BEEC-971D40FF8F3C}"/>
                  </a:ext>
                </a:extLst>
              </p:cNvPr>
              <p:cNvSpPr/>
              <p:nvPr/>
            </p:nvSpPr>
            <p:spPr>
              <a:xfrm>
                <a:off x="2961122" y="3262630"/>
                <a:ext cx="2287036" cy="617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DF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key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location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20ED3DB-C3D0-460E-BEEC-971D40FF8F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122" y="3262630"/>
                <a:ext cx="2287036" cy="617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D29C2E77-F330-4AD3-805D-D270DE130A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8363688"/>
              </p:ext>
            </p:extLst>
          </p:nvPr>
        </p:nvGraphicFramePr>
        <p:xfrm>
          <a:off x="2085761" y="5030961"/>
          <a:ext cx="7867327" cy="12809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9" name="Visio" r:id="rId4" imgW="11172746" imgH="1819130" progId="Visio.Drawing.15">
                  <p:embed/>
                </p:oleObj>
              </mc:Choice>
              <mc:Fallback>
                <p:oleObj name="Visio" r:id="rId4" imgW="11172746" imgH="1819130" progId="Visio.Drawing.15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65399326-AE6C-4CBA-8709-669DA19B48A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5761" y="5030961"/>
                        <a:ext cx="7867327" cy="128093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082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TM02900688[[fn=平面]]</Template>
  <TotalTime>344</TotalTime>
  <Words>384</Words>
  <Application>Microsoft Office PowerPoint</Application>
  <PresentationFormat>宽屏</PresentationFormat>
  <Paragraphs>153</Paragraphs>
  <Slides>22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等线</vt:lpstr>
      <vt:lpstr>Arial</vt:lpstr>
      <vt:lpstr>Cambria Math</vt:lpstr>
      <vt:lpstr>Times New Roman</vt:lpstr>
      <vt:lpstr>Trebuchet MS</vt:lpstr>
      <vt:lpstr>Wingdings 3</vt:lpstr>
      <vt:lpstr>平面</vt:lpstr>
      <vt:lpstr>Visio</vt:lpstr>
      <vt:lpstr>Microsoft Visio 绘图</vt:lpstr>
      <vt:lpstr>面向数据特征的内存跳表优化技术</vt:lpstr>
      <vt:lpstr>PowerPoint 演示文稿</vt:lpstr>
      <vt:lpstr>跳表操作</vt:lpstr>
      <vt:lpstr>层数决策过程</vt:lpstr>
      <vt:lpstr>挑战 #1</vt:lpstr>
      <vt:lpstr>类比</vt:lpstr>
      <vt:lpstr>挑战 #2</vt:lpstr>
      <vt:lpstr>PowerPoint 演示文稿</vt:lpstr>
      <vt:lpstr>数据和位置的关系</vt:lpstr>
      <vt:lpstr>CDF估计</vt:lpstr>
      <vt:lpstr>#1 CDF-list</vt:lpstr>
      <vt:lpstr>#2 bound-list</vt:lpstr>
      <vt:lpstr>#3 partition-list </vt:lpstr>
      <vt:lpstr>#4 hot-list</vt:lpstr>
      <vt:lpstr>PowerPoint 演示文稿</vt:lpstr>
      <vt:lpstr>平台</vt:lpstr>
      <vt:lpstr>数据集</vt:lpstr>
      <vt:lpstr>CDF优化实验</vt:lpstr>
      <vt:lpstr>热度数据实验</vt:lpstr>
      <vt:lpstr>参数p/h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跳表</dc:title>
  <dc:creator>li liang</dc:creator>
  <cp:lastModifiedBy>li liang</cp:lastModifiedBy>
  <cp:revision>47</cp:revision>
  <dcterms:created xsi:type="dcterms:W3CDTF">2019-10-08T05:05:08Z</dcterms:created>
  <dcterms:modified xsi:type="dcterms:W3CDTF">2019-10-08T10:51:46Z</dcterms:modified>
</cp:coreProperties>
</file>